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85" r:id="rId5"/>
    <p:sldId id="283" r:id="rId6"/>
    <p:sldId id="301" r:id="rId7"/>
    <p:sldId id="302" r:id="rId8"/>
    <p:sldId id="303" r:id="rId9"/>
    <p:sldId id="280" r:id="rId10"/>
    <p:sldId id="292" r:id="rId11"/>
    <p:sldId id="294" r:id="rId12"/>
    <p:sldId id="295" r:id="rId13"/>
    <p:sldId id="296" r:id="rId14"/>
    <p:sldId id="297" r:id="rId15"/>
    <p:sldId id="298" r:id="rId16"/>
    <p:sldId id="304" r:id="rId17"/>
    <p:sldId id="300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305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1" autoAdjust="0"/>
    <p:restoredTop sz="98148" autoAdjust="0"/>
  </p:normalViewPr>
  <p:slideViewPr>
    <p:cSldViewPr>
      <p:cViewPr varScale="1">
        <p:scale>
          <a:sx n="114" d="100"/>
          <a:sy n="114" d="100"/>
        </p:scale>
        <p:origin x="-154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27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ie.ru\root\departments\Fulbright\ALUMNI\NEWSLETTER\Fulbright%2040th%20Anniversary%20Nesletter\Fulbright%20Statistics%20march%2019,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pivotSource>
    <c:name>[Fulbright Statistics march 19, 2013.xlsx]PROGRAMS DATA!СводнаяТаблица1</c:name>
    <c:fmtId val="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CatName val="1"/>
          <c:showPercent val="1"/>
        </c:dLbl>
      </c:pivotFmt>
      <c:pivotFmt>
        <c:idx val="9"/>
        <c:spPr>
          <a:solidFill>
            <a:srgbClr val="7030A0"/>
          </a:solidFill>
        </c:spPr>
        <c:dLbl>
          <c:idx val="0"/>
          <c:layout>
            <c:manualLayout>
              <c:x val="0.10230149546718846"/>
              <c:y val="4.6582469270549112E-2"/>
            </c:manualLayout>
          </c:layout>
          <c:showCatName val="1"/>
          <c:showPercent val="1"/>
        </c:dLbl>
      </c:pivotFmt>
      <c:pivotFmt>
        <c:idx val="10"/>
        <c:spPr>
          <a:solidFill>
            <a:schemeClr val="accent1"/>
          </a:solidFill>
        </c:spPr>
      </c:pivotFmt>
      <c:pivotFmt>
        <c:idx val="11"/>
        <c:spPr>
          <a:solidFill>
            <a:srgbClr val="00B050"/>
          </a:solidFill>
        </c:spPr>
      </c:pivotFmt>
      <c:pivotFmt>
        <c:idx val="12"/>
        <c:spPr>
          <a:solidFill>
            <a:srgbClr val="C00000"/>
          </a:solidFill>
          <a:ln>
            <a:noFill/>
          </a:ln>
        </c:spPr>
      </c:pivotFmt>
      <c:pivotFmt>
        <c:idx val="13"/>
        <c:spPr>
          <a:solidFill>
            <a:srgbClr val="FFFF00"/>
          </a:solidFill>
        </c:spPr>
      </c:pivotFmt>
      <c:pivotFmt>
        <c:idx val="14"/>
        <c:spPr>
          <a:solidFill>
            <a:schemeClr val="accent6"/>
          </a:solidFill>
        </c:spPr>
      </c:pivotFmt>
      <c:pivotFmt>
        <c:idx val="15"/>
        <c:spPr>
          <a:solidFill>
            <a:srgbClr val="FF33CC"/>
          </a:solidFill>
        </c:spPr>
      </c:pivotFmt>
      <c:pivotFmt>
        <c:idx val="16"/>
        <c:spPr>
          <a:solidFill>
            <a:srgbClr val="92D050"/>
          </a:solidFill>
        </c:spPr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050" i="1"/>
              </a:pPr>
              <a:endParaRPr lang="ru-RU"/>
            </a:p>
          </c:txPr>
          <c:showCatName val="1"/>
          <c:showPercent val="1"/>
        </c:dLbl>
      </c:pivotFmt>
      <c:pivotFmt>
        <c:idx val="18"/>
        <c:spPr>
          <a:solidFill>
            <a:srgbClr val="7030A0"/>
          </a:solidFill>
        </c:spPr>
        <c:dLbl>
          <c:idx val="0"/>
          <c:layout>
            <c:manualLayout>
              <c:x val="6.5473566815224316E-2"/>
              <c:y val="1.3184343805399764E-2"/>
            </c:manualLayout>
          </c:layout>
          <c:tx>
            <c:rich>
              <a:bodyPr/>
              <a:lstStyle/>
              <a:p>
                <a:r>
                  <a:rPr lang="ru-RU"/>
                  <a:t>Преподаватели вузов</a:t>
                </a:r>
                <a:r>
                  <a:rPr lang="en-US"/>
                  <a:t>
6%</a:t>
                </a:r>
              </a:p>
            </c:rich>
          </c:tx>
          <c:showCatName val="1"/>
          <c:showPercent val="1"/>
        </c:dLbl>
      </c:pivotFmt>
      <c:pivotFmt>
        <c:idx val="19"/>
        <c:spPr>
          <a:solidFill>
            <a:srgbClr val="92D050"/>
          </a:solidFill>
        </c:spPr>
        <c:dLbl>
          <c:idx val="0"/>
          <c:layout>
            <c:manualLayout>
              <c:x val="-0.14057866975295116"/>
              <c:y val="0.13197952856799591"/>
            </c:manualLayout>
          </c:layout>
          <c:tx>
            <c:rich>
              <a:bodyPr/>
              <a:lstStyle/>
              <a:p>
                <a:r>
                  <a:rPr lang="ru-RU"/>
                  <a:t>Учителя английского языка</a:t>
                </a:r>
                <a:r>
                  <a:rPr lang="en-US"/>
                  <a:t>
14%</a:t>
                </a:r>
              </a:p>
            </c:rich>
          </c:tx>
          <c:showCatName val="1"/>
          <c:showPercent val="1"/>
        </c:dLbl>
      </c:pivotFmt>
      <c:pivotFmt>
        <c:idx val="20"/>
        <c:spPr>
          <a:solidFill>
            <a:srgbClr val="FF33CC"/>
          </a:solidFill>
        </c:spPr>
        <c:dLbl>
          <c:idx val="0"/>
          <c:layout>
            <c:manualLayout>
              <c:x val="1.4343124897431761E-2"/>
              <c:y val="-6.0980384228884521E-2"/>
            </c:manualLayout>
          </c:layout>
          <c:tx>
            <c:rich>
              <a:bodyPr/>
              <a:lstStyle/>
              <a:p>
                <a:r>
                  <a:rPr lang="en-US"/>
                  <a:t>Ph.D</a:t>
                </a:r>
                <a:r>
                  <a:rPr lang="ru-RU"/>
                  <a:t>.</a:t>
                </a:r>
                <a:r>
                  <a:rPr lang="ru-RU" baseline="0"/>
                  <a:t> </a:t>
                </a:r>
                <a:r>
                  <a:rPr lang="ru-RU"/>
                  <a:t>программа</a:t>
                </a:r>
                <a:r>
                  <a:rPr lang="en-US"/>
                  <a:t>
0%</a:t>
                </a:r>
                <a:r>
                  <a:rPr lang="ru-RU"/>
                  <a:t> (2 участника)</a:t>
                </a:r>
                <a:endParaRPr lang="en-US"/>
              </a:p>
            </c:rich>
          </c:tx>
          <c:showCatName val="1"/>
          <c:showPercent val="1"/>
        </c:dLbl>
      </c:pivotFmt>
      <c:pivotFmt>
        <c:idx val="21"/>
        <c:spPr>
          <a:solidFill>
            <a:schemeClr val="accent6"/>
          </a:solidFill>
        </c:spPr>
        <c:dLbl>
          <c:idx val="0"/>
          <c:layout>
            <c:manualLayout>
              <c:x val="2.0732107583478834E-2"/>
              <c:y val="1.5951353229503529E-2"/>
            </c:manualLayout>
          </c:layout>
          <c:tx>
            <c:rich>
              <a:bodyPr/>
              <a:lstStyle/>
              <a:p>
                <a:r>
                  <a:rPr lang="ru-RU"/>
                  <a:t>Ученые по программе </a:t>
                </a:r>
                <a:r>
                  <a:rPr lang="en-US"/>
                  <a:t>Kennan
3%</a:t>
                </a:r>
              </a:p>
            </c:rich>
          </c:tx>
          <c:showCatName val="1"/>
          <c:showPercent val="1"/>
        </c:dLbl>
      </c:pivotFmt>
      <c:pivotFmt>
        <c:idx val="22"/>
        <c:spPr>
          <a:solidFill>
            <a:schemeClr val="accent1"/>
          </a:solidFill>
        </c:spPr>
        <c:dLbl>
          <c:idx val="0"/>
          <c:layout>
            <c:manualLayout>
              <c:x val="-1.0101739128193369E-2"/>
              <c:y val="1.0252152054522987E-2"/>
            </c:manualLayout>
          </c:layout>
          <c:tx>
            <c:rich>
              <a:bodyPr/>
              <a:lstStyle/>
              <a:p>
                <a:r>
                  <a:rPr lang="ru-RU"/>
                  <a:t>Сотрудники международных отделов вузов</a:t>
                </a:r>
                <a:r>
                  <a:rPr lang="en-US"/>
                  <a:t>
3%</a:t>
                </a:r>
              </a:p>
            </c:rich>
          </c:tx>
          <c:showCatName val="1"/>
          <c:showPercent val="1"/>
        </c:dLbl>
      </c:pivotFmt>
      <c:pivotFmt>
        <c:idx val="23"/>
        <c:spPr>
          <a:solidFill>
            <a:srgbClr val="FFFF00"/>
          </a:solidFill>
        </c:spPr>
        <c:dLbl>
          <c:idx val="0"/>
          <c:layout>
            <c:manualLayout>
              <c:x val="4.2499080644648718E-2"/>
              <c:y val="4.1772227213303599E-2"/>
            </c:manualLayout>
          </c:layout>
          <c:tx>
            <c:rich>
              <a:bodyPr/>
              <a:lstStyle/>
              <a:p>
                <a:r>
                  <a:rPr lang="ru-RU"/>
                  <a:t>Приглашенные ученые</a:t>
                </a:r>
                <a:r>
                  <a:rPr lang="en-US"/>
                  <a:t>
2%</a:t>
                </a:r>
              </a:p>
            </c:rich>
          </c:tx>
          <c:showCatName val="1"/>
          <c:showPercent val="1"/>
        </c:dLbl>
      </c:pivotFmt>
      <c:pivotFmt>
        <c:idx val="24"/>
        <c:spPr>
          <a:solidFill>
            <a:srgbClr val="C00000"/>
          </a:solidFill>
          <a:ln>
            <a:noFill/>
          </a:ln>
        </c:spPr>
        <c:dLbl>
          <c:idx val="0"/>
          <c:layout>
            <c:manualLayout>
              <c:x val="-0.1432239107142704"/>
              <c:y val="-0.20125272304298389"/>
            </c:manualLayout>
          </c:layout>
          <c:tx>
            <c:rich>
              <a:bodyPr/>
              <a:lstStyle/>
              <a:p>
                <a:r>
                  <a:rPr lang="ru-RU"/>
                  <a:t>Студенты и аспиранты</a:t>
                </a:r>
                <a:r>
                  <a:rPr lang="en-US"/>
                  <a:t>
22%</a:t>
                </a:r>
              </a:p>
            </c:rich>
          </c:tx>
          <c:showCatName val="1"/>
          <c:showPercent val="1"/>
        </c:dLbl>
      </c:pivotFmt>
      <c:pivotFmt>
        <c:idx val="25"/>
        <c:spPr>
          <a:solidFill>
            <a:srgbClr val="00B050"/>
          </a:solidFill>
        </c:spPr>
        <c:dLbl>
          <c:idx val="0"/>
          <c:layout>
            <c:manualLayout>
              <c:x val="0.23866840828657079"/>
              <c:y val="-0.10285024159353449"/>
            </c:manualLayout>
          </c:layout>
          <c:tx>
            <c:rich>
              <a:bodyPr/>
              <a:lstStyle/>
              <a:p>
                <a:r>
                  <a:rPr lang="ru-RU"/>
                  <a:t>Ученые</a:t>
                </a:r>
                <a:r>
                  <a:rPr lang="ru-RU" baseline="0"/>
                  <a:t> и деятели искусств</a:t>
                </a:r>
                <a:r>
                  <a:rPr lang="en-US"/>
                  <a:t>
50%</a:t>
                </a:r>
              </a:p>
            </c:rich>
          </c:tx>
          <c:showCatName val="1"/>
          <c:showPercent val="1"/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050" i="1"/>
              </a:pPr>
              <a:endParaRPr lang="ru-RU"/>
            </a:p>
          </c:txPr>
          <c:showCatName val="1"/>
          <c:showPercent val="1"/>
        </c:dLbl>
      </c:pivotFmt>
      <c:pivotFmt>
        <c:idx val="27"/>
        <c:spPr>
          <a:solidFill>
            <a:srgbClr val="7030A0"/>
          </a:solidFill>
        </c:spPr>
        <c:dLbl>
          <c:idx val="0"/>
          <c:layout>
            <c:manualLayout>
              <c:x val="6.5473566815224316E-2"/>
              <c:y val="1.3184343805399764E-2"/>
            </c:manualLayout>
          </c:layout>
          <c:tx>
            <c:rich>
              <a:bodyPr/>
              <a:lstStyle/>
              <a:p>
                <a:r>
                  <a:rPr lang="ru-RU"/>
                  <a:t>Преподаватели вузов</a:t>
                </a:r>
                <a:r>
                  <a:rPr lang="en-US"/>
                  <a:t>
6%</a:t>
                </a:r>
              </a:p>
            </c:rich>
          </c:tx>
          <c:showCatName val="1"/>
          <c:showPercent val="1"/>
        </c:dLbl>
      </c:pivotFmt>
      <c:pivotFmt>
        <c:idx val="28"/>
        <c:spPr>
          <a:solidFill>
            <a:srgbClr val="92D050"/>
          </a:solidFill>
        </c:spPr>
        <c:dLbl>
          <c:idx val="0"/>
          <c:layout>
            <c:manualLayout>
              <c:x val="-0.14057866975295116"/>
              <c:y val="0.13197952856799591"/>
            </c:manualLayout>
          </c:layout>
          <c:tx>
            <c:rich>
              <a:bodyPr/>
              <a:lstStyle/>
              <a:p>
                <a:r>
                  <a:rPr lang="ru-RU"/>
                  <a:t>Учителя английского языка</a:t>
                </a:r>
                <a:r>
                  <a:rPr lang="en-US"/>
                  <a:t>
14%</a:t>
                </a:r>
              </a:p>
            </c:rich>
          </c:tx>
          <c:showCatName val="1"/>
          <c:showPercent val="1"/>
        </c:dLbl>
      </c:pivotFmt>
      <c:pivotFmt>
        <c:idx val="29"/>
        <c:spPr>
          <a:solidFill>
            <a:srgbClr val="FF33CC"/>
          </a:solidFill>
        </c:spPr>
        <c:dLbl>
          <c:idx val="0"/>
          <c:layout>
            <c:manualLayout>
              <c:x val="1.4343124897431761E-2"/>
              <c:y val="-6.0980384228884521E-2"/>
            </c:manualLayout>
          </c:layout>
          <c:tx>
            <c:rich>
              <a:bodyPr/>
              <a:lstStyle/>
              <a:p>
                <a:r>
                  <a:rPr lang="en-US"/>
                  <a:t>Ph.D</a:t>
                </a:r>
                <a:r>
                  <a:rPr lang="ru-RU"/>
                  <a:t>.</a:t>
                </a:r>
                <a:r>
                  <a:rPr lang="ru-RU" baseline="0"/>
                  <a:t> </a:t>
                </a:r>
                <a:r>
                  <a:rPr lang="ru-RU"/>
                  <a:t>программа</a:t>
                </a:r>
                <a:r>
                  <a:rPr lang="en-US"/>
                  <a:t>
0%</a:t>
                </a:r>
                <a:r>
                  <a:rPr lang="ru-RU"/>
                  <a:t> (2 участника)</a:t>
                </a:r>
                <a:endParaRPr lang="en-US"/>
              </a:p>
            </c:rich>
          </c:tx>
          <c:showCatName val="1"/>
          <c:showPercent val="1"/>
        </c:dLbl>
      </c:pivotFmt>
      <c:pivotFmt>
        <c:idx val="30"/>
        <c:spPr>
          <a:solidFill>
            <a:schemeClr val="accent6"/>
          </a:solidFill>
        </c:spPr>
        <c:dLbl>
          <c:idx val="0"/>
          <c:layout>
            <c:manualLayout>
              <c:x val="2.0732107583478834E-2"/>
              <c:y val="1.5951353229503529E-2"/>
            </c:manualLayout>
          </c:layout>
          <c:tx>
            <c:rich>
              <a:bodyPr/>
              <a:lstStyle/>
              <a:p>
                <a:r>
                  <a:rPr lang="ru-RU"/>
                  <a:t>Ученые по программе </a:t>
                </a:r>
                <a:r>
                  <a:rPr lang="en-US"/>
                  <a:t>Kennan
3%</a:t>
                </a:r>
              </a:p>
            </c:rich>
          </c:tx>
          <c:showCatName val="1"/>
          <c:showPercent val="1"/>
        </c:dLbl>
      </c:pivotFmt>
      <c:pivotFmt>
        <c:idx val="31"/>
        <c:spPr>
          <a:solidFill>
            <a:schemeClr val="accent1"/>
          </a:solidFill>
        </c:spPr>
        <c:dLbl>
          <c:idx val="0"/>
          <c:layout>
            <c:manualLayout>
              <c:x val="-1.0101739128193369E-2"/>
              <c:y val="1.0252152054522987E-2"/>
            </c:manualLayout>
          </c:layout>
          <c:tx>
            <c:rich>
              <a:bodyPr/>
              <a:lstStyle/>
              <a:p>
                <a:r>
                  <a:rPr lang="ru-RU"/>
                  <a:t>Сотрудники международных отделов вузов</a:t>
                </a:r>
                <a:r>
                  <a:rPr lang="en-US"/>
                  <a:t>
3%</a:t>
                </a:r>
              </a:p>
            </c:rich>
          </c:tx>
          <c:showCatName val="1"/>
          <c:showPercent val="1"/>
        </c:dLbl>
      </c:pivotFmt>
      <c:pivotFmt>
        <c:idx val="32"/>
        <c:spPr>
          <a:solidFill>
            <a:srgbClr val="FFFF00"/>
          </a:solidFill>
        </c:spPr>
        <c:dLbl>
          <c:idx val="0"/>
          <c:layout>
            <c:manualLayout>
              <c:x val="4.2499080644648718E-2"/>
              <c:y val="4.1772227213303599E-2"/>
            </c:manualLayout>
          </c:layout>
          <c:tx>
            <c:rich>
              <a:bodyPr/>
              <a:lstStyle/>
              <a:p>
                <a:r>
                  <a:rPr lang="ru-RU"/>
                  <a:t>Приглашенные ученые</a:t>
                </a:r>
                <a:r>
                  <a:rPr lang="en-US"/>
                  <a:t>
2%</a:t>
                </a:r>
              </a:p>
            </c:rich>
          </c:tx>
          <c:showCatName val="1"/>
          <c:showPercent val="1"/>
        </c:dLbl>
      </c:pivotFmt>
      <c:pivotFmt>
        <c:idx val="33"/>
        <c:spPr>
          <a:solidFill>
            <a:srgbClr val="C00000"/>
          </a:solidFill>
          <a:ln>
            <a:noFill/>
          </a:ln>
        </c:spPr>
        <c:dLbl>
          <c:idx val="0"/>
          <c:layout>
            <c:manualLayout>
              <c:x val="-0.1432239107142704"/>
              <c:y val="-0.20125272304298389"/>
            </c:manualLayout>
          </c:layout>
          <c:tx>
            <c:rich>
              <a:bodyPr/>
              <a:lstStyle/>
              <a:p>
                <a:r>
                  <a:rPr lang="ru-RU"/>
                  <a:t>Студенты и аспиранты</a:t>
                </a:r>
                <a:r>
                  <a:rPr lang="en-US"/>
                  <a:t>
22%</a:t>
                </a:r>
              </a:p>
            </c:rich>
          </c:tx>
          <c:showCatName val="1"/>
          <c:showPercent val="1"/>
        </c:dLbl>
      </c:pivotFmt>
      <c:pivotFmt>
        <c:idx val="34"/>
        <c:spPr>
          <a:solidFill>
            <a:srgbClr val="00B050"/>
          </a:solidFill>
        </c:spPr>
        <c:dLbl>
          <c:idx val="0"/>
          <c:layout>
            <c:manualLayout>
              <c:x val="0.23866840828657079"/>
              <c:y val="-0.10285024159353449"/>
            </c:manualLayout>
          </c:layout>
          <c:tx>
            <c:rich>
              <a:bodyPr/>
              <a:lstStyle/>
              <a:p>
                <a:r>
                  <a:rPr lang="ru-RU"/>
                  <a:t>Ученые</a:t>
                </a:r>
                <a:r>
                  <a:rPr lang="ru-RU" baseline="0"/>
                  <a:t> и деятели искусств</a:t>
                </a:r>
                <a:r>
                  <a:rPr lang="en-US"/>
                  <a:t>
50%</a:t>
                </a:r>
              </a:p>
            </c:rich>
          </c:tx>
          <c:showCatName val="1"/>
          <c:showPercent val="1"/>
        </c:dLbl>
      </c:pivotFmt>
    </c:pivotFmts>
    <c:view3D>
      <c:rotX val="75"/>
      <c:perspective val="30"/>
    </c:view3D>
    <c:plotArea>
      <c:layout>
        <c:manualLayout>
          <c:layoutTarget val="inner"/>
          <c:xMode val="edge"/>
          <c:yMode val="edge"/>
          <c:x val="0.2006208442694663"/>
          <c:y val="0.14396723258127717"/>
          <c:w val="0.5042517497812764"/>
          <c:h val="0.80423375478087844"/>
        </c:manualLayout>
      </c:layout>
      <c:pie3DChart>
        <c:varyColors val="1"/>
        <c:ser>
          <c:idx val="0"/>
          <c:order val="0"/>
          <c:tx>
            <c:strRef>
              <c:f>'PROGRAMS DATA'!$B$1</c:f>
              <c:strCache>
                <c:ptCount val="1"/>
                <c:pt idx="0">
                  <c:v>Итог</c:v>
                </c:pt>
              </c:strCache>
            </c:strRef>
          </c:tx>
          <c:explosion val="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explosion val="11"/>
            <c:spPr>
              <a:solidFill>
                <a:srgbClr val="FF33CC"/>
              </a:solidFill>
            </c:spPr>
          </c:dPt>
          <c:dPt>
            <c:idx val="3"/>
            <c:spPr>
              <a:solidFill>
                <a:schemeClr val="accent6"/>
              </a:solidFill>
            </c:spPr>
          </c:dPt>
          <c:dPt>
            <c:idx val="4"/>
            <c:spPr>
              <a:solidFill>
                <a:schemeClr val="accent1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C00000"/>
              </a:solidFill>
              <a:ln>
                <a:noFill/>
              </a:ln>
            </c:spPr>
          </c:dPt>
          <c:dPt>
            <c:idx val="7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4917869641294841E-2"/>
                  <c:y val="1.750179465729113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П</a:t>
                    </a:r>
                    <a:r>
                      <a:rPr lang="ru-RU" sz="1200" dirty="0"/>
                      <a:t>реподаватели </a:t>
                    </a:r>
                    <a:r>
                      <a:rPr lang="ru-RU" sz="1200" dirty="0" smtClean="0"/>
                      <a:t>вузов</a:t>
                    </a:r>
                    <a:r>
                      <a:rPr lang="ru-RU" sz="1200" baseline="0" dirty="0"/>
                      <a:t> </a:t>
                    </a:r>
                    <a:r>
                      <a:rPr lang="en-US" sz="1200" dirty="0" smtClean="0"/>
                      <a:t>6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2668985126859128"/>
                  <c:y val="0.10954634031224218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У</a:t>
                    </a:r>
                    <a:r>
                      <a:rPr lang="ru-RU" sz="1200" dirty="0"/>
                      <a:t>чителя английского </a:t>
                    </a:r>
                    <a:r>
                      <a:rPr lang="ru-RU" sz="1200" dirty="0" smtClean="0"/>
                      <a:t>языка </a:t>
                    </a:r>
                    <a:r>
                      <a:rPr lang="en-US" sz="1200" dirty="0" smtClean="0"/>
                      <a:t>14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2.5454286964129515E-2"/>
                  <c:y val="-0.12078930366967741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P</a:t>
                    </a:r>
                    <a:r>
                      <a:rPr lang="en-US" sz="1200"/>
                      <a:t>h.D</a:t>
                    </a:r>
                    <a:r>
                      <a:rPr lang="ru-RU" sz="1200"/>
                      <a:t>.</a:t>
                    </a:r>
                    <a:r>
                      <a:rPr lang="ru-RU" sz="1200" baseline="0"/>
                      <a:t> </a:t>
                    </a:r>
                    <a:r>
                      <a:rPr lang="ru-RU" sz="1200"/>
                      <a:t>программа</a:t>
                    </a:r>
                    <a:r>
                      <a:rPr lang="en-US" sz="1200"/>
                      <a:t>
0%</a:t>
                    </a:r>
                    <a:r>
                      <a:rPr lang="ru-RU" sz="1200"/>
                      <a:t> (2 участника)</a:t>
                    </a:r>
                    <a:endParaRPr lang="en-US" sz="120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4.2954177602799654E-2"/>
                  <c:y val="-1.506090082145294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У</a:t>
                    </a:r>
                    <a:r>
                      <a:rPr lang="ru-RU" sz="1200" dirty="0"/>
                      <a:t>ченые по программе </a:t>
                    </a:r>
                    <a:r>
                      <a:rPr lang="en-US" sz="1200" dirty="0" smtClean="0"/>
                      <a:t>Kennan</a:t>
                    </a:r>
                    <a:r>
                      <a:rPr lang="ru-RU" sz="1200" baseline="0" dirty="0" smtClean="0"/>
                      <a:t> </a:t>
                    </a:r>
                    <a:r>
                      <a:rPr lang="en-US" sz="1200" dirty="0" smtClean="0"/>
                      <a:t>3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6.0731627296587931E-2"/>
                  <c:y val="6.784591513094838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С</a:t>
                    </a:r>
                    <a:r>
                      <a:rPr lang="ru-RU" sz="1200" dirty="0"/>
                      <a:t>отрудники международных отделов </a:t>
                    </a:r>
                    <a:r>
                      <a:rPr lang="ru-RU" sz="1200" dirty="0" smtClean="0"/>
                      <a:t>вузов</a:t>
                    </a:r>
                    <a:r>
                      <a:rPr lang="ru-RU" sz="1200" baseline="0" dirty="0"/>
                      <a:t> </a:t>
                    </a:r>
                    <a:r>
                      <a:rPr lang="en-US" sz="1200" dirty="0" smtClean="0"/>
                      <a:t>3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4.8054680664916923E-2"/>
                  <c:y val="0.16803523163800838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П</a:t>
                    </a:r>
                    <a:r>
                      <a:rPr lang="ru-RU" sz="1200"/>
                      <a:t>риглашенные ученые</a:t>
                    </a:r>
                    <a:r>
                      <a:rPr lang="en-US" sz="1200"/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0.1432239107142704"/>
                  <c:y val="-0.20125272304298389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С</a:t>
                    </a:r>
                    <a:r>
                      <a:rPr lang="ru-RU" sz="1200"/>
                      <a:t>туденты и аспиранты</a:t>
                    </a:r>
                    <a:r>
                      <a:rPr lang="en-US" sz="1200"/>
                      <a:t>
22%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0.20811286089238859"/>
                  <c:y val="-0.1094960699469901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У</a:t>
                    </a:r>
                    <a:r>
                      <a:rPr lang="ru-RU" sz="1200" dirty="0"/>
                      <a:t>ченые</a:t>
                    </a:r>
                    <a:r>
                      <a:rPr lang="ru-RU" sz="1200" baseline="0" dirty="0"/>
                      <a:t> и деятели искусств</a:t>
                    </a:r>
                    <a:r>
                      <a:rPr lang="en-US" sz="1200" dirty="0"/>
                      <a:t>
50%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i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'PROGRAMS DATA'!$A$2:$A$10</c:f>
              <c:strCache>
                <c:ptCount val="8"/>
                <c:pt idx="0">
                  <c:v>Faculty Development Program</c:v>
                </c:pt>
                <c:pt idx="1">
                  <c:v>Foreign Language Teaching Assistant</c:v>
                </c:pt>
                <c:pt idx="2">
                  <c:v>International Science and Technology </c:v>
                </c:pt>
                <c:pt idx="3">
                  <c:v>Kennan</c:v>
                </c:pt>
                <c:pt idx="4">
                  <c:v>Russian International Education Administrators </c:v>
                </c:pt>
                <c:pt idx="5">
                  <c:v>Scholar in Residence </c:v>
                </c:pt>
                <c:pt idx="6">
                  <c:v>Visiting Graduate Student </c:v>
                </c:pt>
                <c:pt idx="7">
                  <c:v>Visiting Scholar</c:v>
                </c:pt>
              </c:strCache>
            </c:strRef>
          </c:cat>
          <c:val>
            <c:numRef>
              <c:f>'PROGRAMS DATA'!$B$2:$B$10</c:f>
              <c:numCache>
                <c:formatCode>General</c:formatCode>
                <c:ptCount val="8"/>
                <c:pt idx="0">
                  <c:v>114</c:v>
                </c:pt>
                <c:pt idx="1">
                  <c:v>241</c:v>
                </c:pt>
                <c:pt idx="2">
                  <c:v>2</c:v>
                </c:pt>
                <c:pt idx="3">
                  <c:v>52</c:v>
                </c:pt>
                <c:pt idx="4">
                  <c:v>58</c:v>
                </c:pt>
                <c:pt idx="5">
                  <c:v>27</c:v>
                </c:pt>
                <c:pt idx="6">
                  <c:v>397</c:v>
                </c:pt>
                <c:pt idx="7">
                  <c:v>876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0.98037</cdr:x>
      <cdr:y>0.12347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0" y="0"/>
          <a:ext cx="896450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9pPr>
        </a:lstStyle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rPr>
            <a:t>программы  Фулбрайта для российских участников 1973-2013 годы</a:t>
          </a:r>
          <a:r>
            <a:rPr lang="en-US" sz="2000" b="1" cap="all" dirty="0" smtClean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rPr>
            <a:t>  </a:t>
          </a:r>
          <a:endParaRPr lang="ru-RU" sz="2000" b="1" cap="all" dirty="0">
            <a:ln w="9000" cmpd="sng">
              <a:solidFill>
                <a:srgbClr val="39639D">
                  <a:shade val="50000"/>
                  <a:satMod val="120000"/>
                </a:srgbClr>
              </a:solidFill>
              <a:prstDash val="solid"/>
            </a:ln>
            <a:gradFill>
              <a:gsLst>
                <a:gs pos="0">
                  <a:srgbClr val="39639D">
                    <a:shade val="20000"/>
                    <a:satMod val="245000"/>
                  </a:srgbClr>
                </a:gs>
                <a:gs pos="43000">
                  <a:srgbClr val="39639D">
                    <a:satMod val="255000"/>
                  </a:srgbClr>
                </a:gs>
                <a:gs pos="48000">
                  <a:srgbClr val="39639D">
                    <a:shade val="85000"/>
                    <a:satMod val="255000"/>
                  </a:srgbClr>
                </a:gs>
                <a:gs pos="100000">
                  <a:srgbClr val="39639D">
                    <a:shade val="20000"/>
                    <a:satMod val="245000"/>
                  </a:srgb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Book Antiqua" pitchFamily="18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0F155-89F3-4DE5-8F9E-0897E6A5EC7D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3D6D6-884B-4D42-9BE1-DF195FE4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570A3-7023-42AA-B5E9-710634DBBE12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C6A00-1507-4AEC-B0F0-09394B7AE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21008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/>
              <a:t>Разрешите представиться, меня зовут Полина Бабушкина я координатор программ Фулбрайта.</a:t>
            </a:r>
          </a:p>
          <a:p>
            <a:r>
              <a:rPr lang="ru-RU" sz="1600" dirty="0" smtClean="0"/>
              <a:t>Сегодня я проведу для вас презентацию программ Фулбрайта, во время которой вы узнаете о том, что это за программа и для кого она предназначена. </a:t>
            </a:r>
          </a:p>
          <a:p>
            <a:endParaRPr lang="ru-RU" sz="1600" dirty="0" smtClean="0"/>
          </a:p>
          <a:p>
            <a:r>
              <a:rPr lang="ru-RU" sz="1600" dirty="0" smtClean="0"/>
              <a:t>Итак, несколько слов о программе и ее истории. </a:t>
            </a:r>
            <a:endParaRPr lang="ru-RU" sz="1600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4830DBD-40CE-4937-B0CB-173EA020815C}" type="datetime1">
              <a:rPr lang="ru-RU" smtClean="0"/>
              <a:pPr/>
              <a:t>23.09.2013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8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/>
              <a:t>Программа </a:t>
            </a:r>
            <a:r>
              <a:rPr lang="ru-RU" sz="1400" dirty="0" err="1" smtClean="0"/>
              <a:t>Флбрайта</a:t>
            </a:r>
            <a:r>
              <a:rPr lang="ru-RU" sz="1400" dirty="0" smtClean="0"/>
              <a:t> это крупнейшая из финансируемых госдепартаментом США международная образовательная обменная программа, спонсируемая Правительством США. Программа была создана с целью улучшения  взаимопонимания между народом США и народом других стран. </a:t>
            </a:r>
          </a:p>
          <a:p>
            <a:endParaRPr lang="ru-RU" sz="1400" dirty="0" smtClean="0"/>
          </a:p>
          <a:p>
            <a:r>
              <a:rPr lang="ru-RU" sz="1400" dirty="0" smtClean="0"/>
              <a:t>Основал программу сенатор Уильям Фулбрайт практически сразу после второй мировой войны в 1946 году. С того времени примерно 310 000 участников по всему миру получили гранты на учебу, проведение исследований, стажировку или  чтение лекций. </a:t>
            </a:r>
          </a:p>
          <a:p>
            <a:r>
              <a:rPr lang="ru-RU" sz="1400" dirty="0" smtClean="0"/>
              <a:t>Ежегодно  программа проводится в  155 странах мира в результате чего примерно 8 000 человек со всего мира каждый год получают гранты программы. В 2011 году Конгрессом США было выделено 237 400 000 долларов на реализацию программы Фулбрайта по всему миру.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570A3-7023-42AA-B5E9-710634DBBE12}" type="datetime1">
              <a:rPr lang="ru-RU" smtClean="0"/>
              <a:pPr/>
              <a:t>23.09.2013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27488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/>
              <a:t>Спустя 27 лет после основания, программа начала свою деятельность в Советском Союзе, в результате чего  шесть советских и шесть американских ученых стали </a:t>
            </a:r>
            <a:r>
              <a:rPr lang="ru-RU" sz="1400" dirty="0" err="1" smtClean="0"/>
              <a:t>фулбрайтовцами</a:t>
            </a:r>
            <a:r>
              <a:rPr lang="ru-RU" sz="1400" dirty="0" smtClean="0"/>
              <a:t>, получив гранты на проведение научных исследований и чтение лекций. </a:t>
            </a:r>
          </a:p>
          <a:p>
            <a:endParaRPr lang="ru-RU" sz="1400" dirty="0" smtClean="0"/>
          </a:p>
          <a:p>
            <a:r>
              <a:rPr lang="ru-RU" sz="1400" dirty="0" smtClean="0"/>
              <a:t>За 39 лет существования программы в России  около 1600 Российских граждан  получили гранты программы Фулбрайта.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Ежегодно примерно 150 человек от России получают гранты на поездку в США и 80 американцев приезжают по грантам Фулбрайта в Россию. </a:t>
            </a:r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570A3-7023-42AA-B5E9-710634DBBE12}" type="datetime1">
              <a:rPr lang="ru-RU" smtClean="0"/>
              <a:pPr/>
              <a:t>23.09.2013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25328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Программы Фулбрайта в России предназначены для:</a:t>
            </a:r>
          </a:p>
          <a:p>
            <a:r>
              <a:rPr lang="ru-RU" sz="1400" dirty="0" smtClean="0"/>
              <a:t>Выпускников вузов и аспирантов</a:t>
            </a:r>
          </a:p>
          <a:p>
            <a:r>
              <a:rPr lang="ru-RU" sz="1400" dirty="0" smtClean="0"/>
              <a:t>Для выпускников вузов и преподавателей по специальности –  учитель английского языка</a:t>
            </a:r>
          </a:p>
          <a:p>
            <a:r>
              <a:rPr lang="ru-RU" sz="1400" dirty="0" smtClean="0"/>
              <a:t>Преподавателей вузов</a:t>
            </a:r>
          </a:p>
          <a:p>
            <a:r>
              <a:rPr lang="ru-RU" sz="1400" dirty="0" smtClean="0"/>
              <a:t>Ученых и деятелей искусств</a:t>
            </a:r>
          </a:p>
          <a:p>
            <a:r>
              <a:rPr lang="ru-RU" sz="1400" dirty="0" smtClean="0"/>
              <a:t>Сотрудников межд. Отделов вузов </a:t>
            </a:r>
          </a:p>
          <a:p>
            <a:r>
              <a:rPr lang="ru-RU" sz="1400" dirty="0" smtClean="0"/>
              <a:t>Российских университетов</a:t>
            </a:r>
          </a:p>
          <a:p>
            <a:endParaRPr lang="ru-RU" sz="1400" dirty="0" smtClean="0"/>
          </a:p>
          <a:p>
            <a:r>
              <a:rPr lang="ru-RU" sz="1400" dirty="0" smtClean="0"/>
              <a:t>Далее я расскажу о каждой программе более подробно.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570A3-7023-42AA-B5E9-710634DBBE12}" type="datetime1">
              <a:rPr lang="ru-RU" smtClean="0"/>
              <a:pPr/>
              <a:t>23.09.2013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25328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Программы Фулбрайта в России предназначены для:</a:t>
            </a:r>
          </a:p>
          <a:p>
            <a:r>
              <a:rPr lang="ru-RU" sz="1400" dirty="0" smtClean="0"/>
              <a:t>Выпускников вузов и аспирантов</a:t>
            </a:r>
          </a:p>
          <a:p>
            <a:r>
              <a:rPr lang="ru-RU" sz="1400" dirty="0" smtClean="0"/>
              <a:t>Для выпускников вузов и преподавателей по специальности –  учитель английского языка</a:t>
            </a:r>
          </a:p>
          <a:p>
            <a:r>
              <a:rPr lang="ru-RU" sz="1400" dirty="0" smtClean="0"/>
              <a:t>Преподавателей вузов</a:t>
            </a:r>
          </a:p>
          <a:p>
            <a:r>
              <a:rPr lang="ru-RU" sz="1400" dirty="0" smtClean="0"/>
              <a:t>Ученых и деятелей искусств</a:t>
            </a:r>
          </a:p>
          <a:p>
            <a:r>
              <a:rPr lang="ru-RU" sz="1400" dirty="0" smtClean="0"/>
              <a:t>Сотрудников межд. Отделов вузов </a:t>
            </a:r>
          </a:p>
          <a:p>
            <a:r>
              <a:rPr lang="ru-RU" sz="1400" dirty="0" smtClean="0"/>
              <a:t>Российских университетов</a:t>
            </a:r>
          </a:p>
          <a:p>
            <a:endParaRPr lang="ru-RU" sz="1400" dirty="0" smtClean="0"/>
          </a:p>
          <a:p>
            <a:r>
              <a:rPr lang="ru-RU" sz="1400" dirty="0" smtClean="0"/>
              <a:t>Далее я расскажу о каждой программе более подробно.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570A3-7023-42AA-B5E9-710634DBBE12}" type="datetime1">
              <a:rPr lang="ru-RU" smtClean="0"/>
              <a:pPr/>
              <a:t>23.09.2013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Так же существуют программы для российских университетов по приему американских участников программы Фулбрайта,  это программа ассистентов преподавателей английского языка и программа приглашения американского профессора для чтения лекций.</a:t>
            </a:r>
          </a:p>
          <a:p>
            <a:r>
              <a:rPr lang="ru-RU" sz="1400" dirty="0" smtClean="0"/>
              <a:t>Более подробно на этих программах я останавливаться не буду, если кому-то интересно о них узнать, пожалуйста, после презентации подойдите ко мне я расскажу о них в индивидуальном порядке.</a:t>
            </a:r>
          </a:p>
          <a:p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570A3-7023-42AA-B5E9-710634DBBE12}" type="datetime1">
              <a:rPr lang="ru-RU" smtClean="0"/>
              <a:pPr/>
              <a:t>23.09.2013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570A3-7023-42AA-B5E9-710634DBBE12}" type="datetime1">
              <a:rPr lang="ru-RU" smtClean="0"/>
              <a:pPr/>
              <a:t>23.09.2013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8861-4FEB-486F-9B6A-8671E3529952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93D-6D64-49E4-9688-381924BA3038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718C-53DD-4B21-89E2-650AA9EE78F7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3E9D-1719-45FF-B2CA-73E5F592A9C4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66-7439-4B44-80CA-439C938E645C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4514-4BCE-4D22-ACEB-020284178807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1B6-BA77-4FCE-92A7-953E53DC8261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3AEE-429B-4DED-A4D5-7069AF977767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07E5-348A-4AC7-B118-346F7A8288B2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3E11-7B98-4713-885D-468DE5421FE4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E749-A3A0-41AA-A948-77AE23140E5A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F3E1-CE65-4901-BB96-FBACDF92569E}" type="datetime1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916113"/>
            <a:ext cx="9144000" cy="2665412"/>
          </a:xfrm>
        </p:spPr>
        <p:txBody>
          <a:bodyPr>
            <a:noAutofit/>
          </a:bodyPr>
          <a:lstStyle/>
          <a:p>
            <a:pPr algn="ctr"/>
            <a:r>
              <a:rPr lang="en-US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The</a:t>
            </a:r>
            <a:r>
              <a:rPr lang="ru-RU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Fulbright Program </a:t>
            </a:r>
            <a:br>
              <a:rPr lang="en-US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</a:br>
            <a:r>
              <a:rPr lang="en-US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in Russia </a:t>
            </a:r>
            <a:r>
              <a:rPr lang="ru-RU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/>
            </a:r>
            <a:br>
              <a:rPr lang="ru-RU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</a:br>
            <a:r>
              <a:rPr lang="ru-RU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Программа Фулбрайта </a:t>
            </a:r>
            <a:r>
              <a:rPr lang="en-US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России        </a:t>
            </a:r>
            <a:r>
              <a:rPr lang="ru-RU" sz="37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endParaRPr lang="ru-RU" sz="37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connect with fulbright.JPG"/>
          <p:cNvPicPr>
            <a:picLocks noChangeAspect="1"/>
          </p:cNvPicPr>
          <p:nvPr/>
        </p:nvPicPr>
        <p:blipFill>
          <a:blip r:embed="rId3" cstate="print"/>
          <a:srcRect l="5968" t="57858" r="4509" b="2551"/>
          <a:stretch>
            <a:fillRect/>
          </a:stretch>
        </p:blipFill>
        <p:spPr>
          <a:xfrm>
            <a:off x="7596336" y="5702052"/>
            <a:ext cx="1080120" cy="612068"/>
          </a:xfrm>
          <a:prstGeom prst="rect">
            <a:avLst/>
          </a:prstGeom>
        </p:spPr>
      </p:pic>
      <p:pic>
        <p:nvPicPr>
          <p:cNvPr id="8" name="Рисунок 7" descr="connect with fulbright.JPG"/>
          <p:cNvPicPr>
            <a:picLocks noChangeAspect="1"/>
          </p:cNvPicPr>
          <p:nvPr/>
        </p:nvPicPr>
        <p:blipFill>
          <a:blip r:embed="rId3" cstate="print"/>
          <a:srcRect t="10000" r="2618" b="41637"/>
          <a:stretch>
            <a:fillRect/>
          </a:stretch>
        </p:blipFill>
        <p:spPr>
          <a:xfrm>
            <a:off x="6228184" y="5661248"/>
            <a:ext cx="1152128" cy="733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192" y="4869160"/>
            <a:ext cx="236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www.fulbright.ru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info@fulbright.ru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Fulbright headli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  <p:transition advTm="156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12776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Летние   школы  Программы  Фулбрайта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988840"/>
            <a:ext cx="90364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71463" algn="ctr"/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Летние школы программы Фулбрайта проводятся  ежегодно на базе ведущих российских вузов при поддержке программы Фулбрайта</a:t>
            </a:r>
          </a:p>
          <a:p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Актуальные темы</a:t>
            </a:r>
          </a:p>
          <a:p>
            <a:pPr marL="36195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1-2 недели интенсивных занятий с известными профессорами из России и других стран</a:t>
            </a:r>
          </a:p>
          <a:p>
            <a:pPr marL="36195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Международный опыт</a:t>
            </a:r>
          </a:p>
          <a:p>
            <a:pPr marL="36195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Профессиональные контакты</a:t>
            </a:r>
          </a:p>
          <a:p>
            <a:pPr marL="36195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20-25 участников со всей России, конкурсный отбор</a:t>
            </a:r>
          </a:p>
          <a:p>
            <a:pPr marL="36195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Оплачивается проезд в Москву, проживание и питание участников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US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ulbright headli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S MGU Poster-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916832"/>
            <a:ext cx="3309459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34076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ЛЕТНЯЯ ШКОЛА В ОБЛАСТИ ГУМАНИТАРНЫХ НАУК  - МГУ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844824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988840"/>
            <a:ext cx="5184576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71463" algn="ctr"/>
            <a:endParaRPr lang="ru-RU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Проводится более 15 лет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Привлекаются российские и американские выпускники программы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Большой интерес в российской академической среде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US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Fulbright headli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бъявление о Летней Школе Фулбрайта  ВШЭ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060848"/>
            <a:ext cx="3239355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34076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Летние школы по «Устойчивому развитию»  на базе 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ниу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 «Высшая Школа Экономики»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276872"/>
            <a:ext cx="615617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 г. «Управление и экономика устойчивого развития»</a:t>
            </a:r>
          </a:p>
          <a:p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2013 г. «Устойчивое развитие регионов и территорий»</a:t>
            </a:r>
          </a:p>
          <a:p>
            <a:endParaRPr lang="ru-RU" sz="17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>
              <a:buFont typeface="Arial" pitchFamily="34" charset="0"/>
              <a:buChar char="•"/>
            </a:pPr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занятиях школ участвуют около 20 молодых профессионалов занимающихся проблемами устойчивого развития – аспиранты, молодые ученые, сотрудники муниципальных органов управления</a:t>
            </a:r>
          </a:p>
          <a:p>
            <a:pPr marL="361950">
              <a:buFont typeface="Arial" pitchFamily="34" charset="0"/>
              <a:buChar char="•"/>
            </a:pPr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Огромный интерес – около 200 заявок на конкурс</a:t>
            </a:r>
          </a:p>
          <a:p>
            <a:pPr marL="361950">
              <a:buFont typeface="Arial" pitchFamily="34" charset="0"/>
              <a:buChar char="•"/>
            </a:pPr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 программу включены деловые игры и экскурсии на объекты</a:t>
            </a:r>
          </a:p>
          <a:p>
            <a:pPr marL="361950">
              <a:buFont typeface="Arial" pitchFamily="34" charset="0"/>
              <a:buChar char="•"/>
            </a:pPr>
            <a:r>
              <a:rPr lang="ru-RU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Интересная культурная программа</a:t>
            </a:r>
          </a:p>
          <a:p>
            <a:endParaRPr lang="en-US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ulbright headli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azan SS Green Tech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2899946" cy="338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98072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Летние школы по точным наукам и технологиям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61864" y="1412776"/>
            <a:ext cx="7020272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Проводятся программой Фулбрайта с 2011 года</a:t>
            </a:r>
            <a:endParaRPr lang="en-US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Kazan Summer School clos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72816"/>
            <a:ext cx="531334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Kazan Summer School le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371037"/>
            <a:ext cx="3744416" cy="248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ulbright headlin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43608" y="1412776"/>
            <a:ext cx="42049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98072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Летние школы по точным наукам и технологиям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556792"/>
            <a:ext cx="9144000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1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Наноматериалы</a:t>
            </a:r>
            <a:r>
              <a:rPr lang="ru-RU" sz="2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1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нанотехнологии</a:t>
            </a:r>
            <a:r>
              <a:rPr lang="ru-RU" sz="2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– КГТУ, Казань, июнь 2011</a:t>
            </a:r>
          </a:p>
          <a:p>
            <a:pPr marL="361950"/>
            <a:endParaRPr lang="en-US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204864"/>
            <a:ext cx="7272808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Преподаватели из Казанских и Московских вузов и из США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Лабораторные занятия на новейшем оборудовании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Сертификаты о повышении квалификации</a:t>
            </a:r>
            <a:endParaRPr lang="en-US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132856"/>
            <a:ext cx="771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Kazan Summer School practical les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77072"/>
            <a:ext cx="3783148" cy="251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ulbright headlin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8072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Летние школы по точным наукам и технологиям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556792"/>
            <a:ext cx="91440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«Зеленые технологии»  - Казанский Федеральный Университет, Казань, июнь 2012</a:t>
            </a:r>
            <a:endParaRPr lang="en-US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204864"/>
            <a:ext cx="6372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25 участников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Лекции, Практические и Полевые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занятия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Преподаватели из Казанских и Московских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вузов, а так же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США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Сертификаты о повышении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квалификации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Vincent Duffy Fulbr Scholar Green Tech SS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060848"/>
            <a:ext cx="253638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ulbright headli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9269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Летние школы по точным наукам 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технологиям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8" name="Рисунок 7" descr="Fulbright headli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052736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«Безопасность пищевых продуктов» </a:t>
            </a:r>
            <a:r>
              <a:rPr lang="ru-RU" sz="1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Московский Государственный Университет Пищевых Производств, Москва, сентябрь 2013</a:t>
            </a:r>
            <a:endParaRPr lang="en-US" sz="19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2060848"/>
            <a:ext cx="6696744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Открытие – 600 человек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 участника со всей России</a:t>
            </a: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Лекции и практические занятия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Преподаватели из России и Америки</a:t>
            </a:r>
          </a:p>
          <a:p>
            <a:pPr marL="361950">
              <a:lnSpc>
                <a:spcPct val="150000"/>
              </a:lnSpc>
            </a:pP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аспекты пищевой безопасности:</a:t>
            </a:r>
          </a:p>
          <a:p>
            <a:pPr marL="361950">
              <a:lnSpc>
                <a:spcPct val="150000"/>
              </a:lnSpc>
              <a:buFontTx/>
              <a:buChar char="-"/>
            </a:pPr>
            <a:r>
              <a:rPr lang="ru-RU" sz="1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Микробиологическая и химическая </a:t>
            </a:r>
          </a:p>
          <a:p>
            <a:pPr marL="361950">
              <a:lnSpc>
                <a:spcPct val="150000"/>
              </a:lnSpc>
              <a:buFontTx/>
              <a:buChar char="-"/>
            </a:pPr>
            <a:r>
              <a:rPr lang="ru-RU" sz="1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Борьба с контрафактной продукцией на международном уровне</a:t>
            </a:r>
            <a:endParaRPr lang="ru-RU" sz="15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Сертификаты о повышении квалификации</a:t>
            </a:r>
            <a:endParaRPr lang="en-US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abushkina\Desktop\145.JPG"/>
          <p:cNvPicPr>
            <a:picLocks noChangeAspect="1" noChangeArrowheads="1"/>
          </p:cNvPicPr>
          <p:nvPr/>
        </p:nvPicPr>
        <p:blipFill>
          <a:blip r:embed="rId3" cstate="print"/>
          <a:srcRect l="3200" t="4818" r="4009"/>
          <a:stretch>
            <a:fillRect/>
          </a:stretch>
        </p:blipFill>
        <p:spPr bwMode="auto">
          <a:xfrm>
            <a:off x="4427984" y="1844824"/>
            <a:ext cx="45449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658" t="1029"/>
          <a:stretch>
            <a:fillRect/>
          </a:stretch>
        </p:blipFill>
        <p:spPr bwMode="auto">
          <a:xfrm>
            <a:off x="0" y="5340211"/>
            <a:ext cx="5292080" cy="15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lumni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4248472" cy="283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1764" y="1124744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Программы для выпускников программы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фулбрайта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628800"/>
            <a:ext cx="9036496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Конференции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Малые гранты (около 10 в год)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Проведение презентаций программы 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Летние школы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Привлечение к участию</a:t>
            </a:r>
            <a:r>
              <a:rPr lang="en-US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конкурсных отборах  программы</a:t>
            </a:r>
          </a:p>
          <a:p>
            <a:r>
              <a:rPr lang="ru-RU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Фулбрайта в качестве экспертов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Помощь американским стипендиатам на местах</a:t>
            </a:r>
          </a:p>
          <a:p>
            <a:endParaRPr lang="ru-RU" sz="19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Ассоциация выпускников: </a:t>
            </a:r>
          </a:p>
          <a:p>
            <a:r>
              <a:rPr lang="ru-RU" sz="1900" i="1" dirty="0" smtClean="0">
                <a:solidFill>
                  <a:srgbClr val="03055D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900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www.fulbrightalumni.ru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900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ulbright headli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484784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  <a:t>Контактная информация</a:t>
            </a:r>
            <a:endParaRPr lang="ru-RU" sz="2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204864"/>
            <a:ext cx="820891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 Фулбрайта в Российской Федерации</a:t>
            </a:r>
          </a:p>
          <a:p>
            <a:pPr algn="ctr"/>
            <a:r>
              <a:rPr lang="ru-RU" sz="23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Институт Международного Образования</a:t>
            </a:r>
          </a:p>
          <a:p>
            <a:pPr algn="ctr"/>
            <a:r>
              <a:rPr lang="ru-RU" sz="23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3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Россия, 125009, Москва, </a:t>
            </a:r>
          </a:p>
          <a:p>
            <a:pPr algn="ctr"/>
            <a:r>
              <a:rPr lang="ru-RU" sz="23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Тверской Бульвар, дом 14, строение 1, 4й этаж</a:t>
            </a:r>
            <a:br>
              <a:rPr lang="ru-RU" sz="23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300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Тел: +7 (495) 935-8353, </a:t>
            </a:r>
            <a:r>
              <a:rPr lang="ru-RU" sz="23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www.fulbright.ru, info@fulbright.ru</a:t>
            </a:r>
          </a:p>
          <a:p>
            <a:pPr algn="ctr"/>
            <a:endParaRPr lang="ru-RU" sz="2300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 Фулбрайта в мире – </a:t>
            </a:r>
            <a:r>
              <a:rPr lang="en-US" sz="23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www.fulbright.state.gov</a:t>
            </a:r>
            <a:r>
              <a:rPr lang="en-US" sz="23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300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300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Рисунок 5" descr="Fulbright headli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484784"/>
            <a:ext cx="7056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программа  Фулбрайта  в  мире</a:t>
            </a:r>
            <a:r>
              <a:rPr lang="en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  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8" name="Рисунок 7" descr="thumb-fulbright-1-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0848"/>
            <a:ext cx="2160240" cy="300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2132856"/>
            <a:ext cx="57961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1946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год. Сенатор Уильям Фулбрайт</a:t>
            </a:r>
          </a:p>
          <a:p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310 000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по всему миру 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1946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8 000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по всему миру, ежегодно</a:t>
            </a:r>
          </a:p>
          <a:p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155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стран мира</a:t>
            </a:r>
          </a:p>
          <a:p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237 400 000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реализация программы в 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2011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522920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latin typeface="Segoe Print" pitchFamily="2" charset="0"/>
                <a:ea typeface="Malgun Gothic" pitchFamily="34" charset="-127"/>
                <a:cs typeface="Arial" pitchFamily="34" charset="0"/>
              </a:rPr>
              <a:t>«Мой собственный опыт родсовского стипендиата открыл мне глаза. Подобный опыт излечивает от представлений, что за границей живут какие-то другие люди, не такие, как мы, враги. Живя за границей, перестаешь верить, что все иностранцы плохи.»</a:t>
            </a:r>
          </a:p>
          <a:p>
            <a:pPr algn="just"/>
            <a:r>
              <a:rPr lang="ru-RU" sz="1200" i="1" dirty="0" smtClean="0">
                <a:latin typeface="Segoe Print" pitchFamily="2" charset="0"/>
                <a:ea typeface="Malgun Gothic" pitchFamily="34" charset="-127"/>
                <a:cs typeface="Arial" pitchFamily="34" charset="0"/>
              </a:rPr>
              <a:t> (из интервью сенатора Дж. Уильяма Фулбрайта с Леонардом Зусманом)  (Вашингтон, 1991)</a:t>
            </a:r>
            <a:endParaRPr lang="ru-RU" sz="1200" i="1" dirty="0">
              <a:latin typeface="Segoe Print" pitchFamily="2" charset="0"/>
              <a:ea typeface="Malgun Gothic" pitchFamily="34" charset="-127"/>
              <a:cs typeface="Arial" pitchFamily="34" charset="0"/>
            </a:endParaRPr>
          </a:p>
        </p:txBody>
      </p:sp>
      <p:pic>
        <p:nvPicPr>
          <p:cNvPr id="7" name="Рисунок 6" descr="Fulbright headli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  <p:transition advTm="413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Flag-Pins-Russia-USA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5140" t="9488" r="3777" b="14610"/>
          <a:stretch>
            <a:fillRect/>
          </a:stretch>
        </p:blipFill>
        <p:spPr>
          <a:xfrm>
            <a:off x="6444208" y="4797152"/>
            <a:ext cx="2592288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484784"/>
            <a:ext cx="7056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программа  Фулбрайта  в 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россии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87824" y="472514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555776" y="486916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0" y="2276872"/>
            <a:ext cx="842493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1973</a:t>
            </a:r>
            <a:r>
              <a:rPr lang="ru-RU" sz="2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год (6 советских и 6 американских ученых)</a:t>
            </a:r>
          </a:p>
          <a:p>
            <a:endParaRPr lang="ru-RU" sz="25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1 750 </a:t>
            </a:r>
            <a:r>
              <a:rPr lang="ru-RU" sz="2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из России за 40 лет</a:t>
            </a:r>
          </a:p>
          <a:p>
            <a:endParaRPr lang="ru-RU" sz="25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Ежегодно:</a:t>
            </a:r>
            <a:endParaRPr lang="ru-RU" sz="15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5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ru-RU" sz="2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2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США</a:t>
            </a:r>
          </a:p>
          <a:p>
            <a:r>
              <a:rPr lang="ru-RU" sz="2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человек                      </a:t>
            </a:r>
            <a:r>
              <a:rPr lang="en-US" sz="2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5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человек  </a:t>
            </a:r>
          </a:p>
        </p:txBody>
      </p:sp>
      <p:pic>
        <p:nvPicPr>
          <p:cNvPr id="8" name="Рисунок 7" descr="Fulbright headli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  <p:transition advTm="575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Fulbright headli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340768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Программы  Фулбрайта  для российских участников: 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060848"/>
            <a:ext cx="871296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выпускников вузов и аспирантов (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VGS)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50 грантов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учителей английского языка  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(FLTA)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20 грантов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преподавателей вузов (все дисциплины)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(FFDP)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15 грантов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ученых и деятелей искусств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(VSR)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30 грантов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сотрудников международных отделов вузов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(RIEA)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8 грантов</a:t>
            </a:r>
          </a:p>
          <a:p>
            <a:pPr marL="361950"/>
            <a:endParaRPr lang="en-US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Fulbright headli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  <p:transition advTm="229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Программы  Фулбрайта  для американских участников: 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060848"/>
            <a:ext cx="85689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 для выпускников вузов (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Graduate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 10 грантов</a:t>
            </a:r>
          </a:p>
          <a:p>
            <a:pPr lvl="1"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исследования, посещение занятий в российском вузе</a:t>
            </a:r>
          </a:p>
          <a:p>
            <a:pPr lvl="1"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Грант выдается на 9 месяцев</a:t>
            </a:r>
          </a:p>
          <a:p>
            <a:pPr marL="541338"/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 для ученых (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Scholars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 20 грантов</a:t>
            </a:r>
          </a:p>
          <a:p>
            <a:pPr lvl="1"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исследования, чтение лекций в российском вузе</a:t>
            </a:r>
          </a:p>
          <a:p>
            <a:pPr lvl="1"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Грант выдается на срок от 3 до 9 месяцев</a:t>
            </a:r>
          </a:p>
          <a:p>
            <a:pPr lvl="0"/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/>
            <a:endParaRPr lang="en-US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Fulbright headli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  <p:transition advTm="229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52" y="980728"/>
            <a:ext cx="9036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Программы  Фулбрайта  для американских участников:  </a:t>
            </a: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12776"/>
            <a:ext cx="9144000" cy="723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Почетный профессор программы Фулбрайта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(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Fulbright Distinguished Chair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80528" y="4797152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Длительность программы – 1 или 2 семестра </a:t>
            </a:r>
          </a:p>
          <a:p>
            <a:pPr marL="3619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Тематика выбирается из наиболее актуальных</a:t>
            </a:r>
          </a:p>
          <a:p>
            <a:pPr marL="3619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Программа предоставляет оплату дороги, стипендию, медицинскую страховку</a:t>
            </a:r>
          </a:p>
          <a:p>
            <a:pPr marL="3619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Университет предоставляет: визовую поддержку, жилье,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англоговорящего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ассистента, офис</a:t>
            </a:r>
          </a:p>
        </p:txBody>
      </p:sp>
      <p:pic>
        <p:nvPicPr>
          <p:cNvPr id="11" name="Рисунок 10" descr="DSC_0487.jpg"/>
          <p:cNvPicPr>
            <a:picLocks noChangeAspect="1"/>
          </p:cNvPicPr>
          <p:nvPr/>
        </p:nvPicPr>
        <p:blipFill>
          <a:blip r:embed="rId2" cstate="print"/>
          <a:srcRect l="5565" b="12018"/>
          <a:stretch>
            <a:fillRect/>
          </a:stretch>
        </p:blipFill>
        <p:spPr>
          <a:xfrm>
            <a:off x="5076056" y="1988840"/>
            <a:ext cx="38802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-180528" y="2132856"/>
            <a:ext cx="530046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Один из самых престижных грантов программы Фулбрайта</a:t>
            </a:r>
          </a:p>
          <a:p>
            <a:pPr marL="3619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Программа стартовала на историческом факультете МГУ (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Sivachev’s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Chair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1950" algn="just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2012 года – учреждена должность почетного профессора по точным наукам,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МИСиС</a:t>
            </a:r>
            <a:endParaRPr lang="ru-RU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Участвуют известные американские профессора</a:t>
            </a:r>
          </a:p>
          <a:p>
            <a:pPr marL="3619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Чтение лекций и проведение совместных исследований в ведущих российских университетах</a:t>
            </a:r>
          </a:p>
        </p:txBody>
      </p:sp>
      <p:pic>
        <p:nvPicPr>
          <p:cNvPr id="8" name="Рисунок 7" descr="Fulbright headli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68760"/>
            <a:ext cx="87849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Программы  Фулбрайта  для американских участников:  </a:t>
            </a: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00808"/>
            <a:ext cx="9036496" cy="4668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Community Colleges Administrators Program</a:t>
            </a:r>
            <a:endParaRPr lang="ru-RU" sz="2000" b="1" i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0975">
              <a:buFont typeface="Wingdings" pitchFamily="2" charset="2"/>
              <a:buChar char="§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Группа из 5 администраторов двухгодичных колледжей США приезжает в Москву и регионы РФ с 2-х недельным визитом</a:t>
            </a:r>
          </a:p>
          <a:p>
            <a:pPr marL="180975">
              <a:buFont typeface="Wingdings" pitchFamily="2" charset="2"/>
              <a:buChar char="§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Цели:</a:t>
            </a:r>
          </a:p>
          <a:p>
            <a:pPr marL="54133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Посетить общественные и частные колледжи, университеты </a:t>
            </a:r>
          </a:p>
          <a:p>
            <a:pPr marL="54133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Объяснить российской публике значение двухгодичных колледжей в системе   высшего образования США</a:t>
            </a:r>
          </a:p>
          <a:p>
            <a:pPr marL="54133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Установить долгосрочные партнерские отношения между российскими и американскими учебными заведениями. </a:t>
            </a:r>
          </a:p>
          <a:p>
            <a:pPr marL="180975">
              <a:buFont typeface="Wingdings" pitchFamily="2" charset="2"/>
              <a:buChar char="§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Интересы:</a:t>
            </a:r>
          </a:p>
          <a:p>
            <a:pPr marL="54133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развитие информационных технологий и образования,	</a:t>
            </a:r>
          </a:p>
          <a:p>
            <a:pPr marL="54133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вопросы взаимодействия между представителями бизнесов и учебными заведениями, </a:t>
            </a:r>
          </a:p>
          <a:p>
            <a:pPr marL="54133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подготовка квалифицированной рабочей силы.</a:t>
            </a:r>
          </a:p>
          <a:p>
            <a:pPr>
              <a:lnSpc>
                <a:spcPct val="200000"/>
              </a:lnSpc>
            </a:pPr>
            <a:endParaRPr lang="en-US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ulbright headli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05273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Arial" pitchFamily="34" charset="0"/>
              </a:rPr>
              <a:t>ПРОГРАММЫ ДЛЯ РОССИЙСКИХ УНИВЕРСИТЕТОВ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9144000" cy="4634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Российские университеты имеют возможность пригласить к себе:</a:t>
            </a:r>
          </a:p>
          <a:p>
            <a:pPr algn="ctr"/>
            <a:endParaRPr lang="ru-RU" sz="19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0"/>
              </a:lnSpc>
            </a:pPr>
            <a:endParaRPr lang="ru-RU" sz="1900" b="1" i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Ассистента преподавателя английского языка</a:t>
            </a:r>
          </a:p>
          <a:p>
            <a:pPr marL="541338">
              <a:buFont typeface="Wingdings" pitchFamily="2" charset="2"/>
              <a:buChar char="§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города РФ, кроме Москвы и Санкт-Петербурга</a:t>
            </a:r>
          </a:p>
          <a:p>
            <a:pPr marL="541338">
              <a:buFont typeface="Wingdings" pitchFamily="2" charset="2"/>
              <a:buChar char="§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Преподавательская нагрузка до 18 часов в неделю</a:t>
            </a:r>
          </a:p>
          <a:p>
            <a:pPr marL="541338">
              <a:buFont typeface="Wingdings" pitchFamily="2" charset="2"/>
              <a:buChar char="§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Грант выдается на 9 месяцев </a:t>
            </a:r>
          </a:p>
          <a:p>
            <a:endParaRPr lang="ru-RU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Ученого для чтения интенсивного курса лекций от 2 до 6 недель</a:t>
            </a:r>
          </a:p>
          <a:p>
            <a:pPr marL="541338">
              <a:buFont typeface="Wingdings" pitchFamily="2" charset="2"/>
              <a:buChar char="§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Чтение лекций, проведение семинаров</a:t>
            </a:r>
          </a:p>
          <a:p>
            <a:pPr marL="541338">
              <a:buFont typeface="Wingdings" pitchFamily="2" charset="2"/>
              <a:buChar char="§"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Принимающий вуз обязан оплатить:</a:t>
            </a:r>
          </a:p>
          <a:p>
            <a:pPr marL="80168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Городские транспортные расходы</a:t>
            </a:r>
          </a:p>
          <a:p>
            <a:pPr marL="80168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Проживание</a:t>
            </a:r>
          </a:p>
          <a:p>
            <a:pPr marL="80168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- 3-х разовое питание </a:t>
            </a:r>
          </a:p>
          <a:p>
            <a:pPr marL="80168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Услуги переводчика (если есть необходимость)</a:t>
            </a:r>
          </a:p>
          <a:p>
            <a:pPr marL="801688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Заявки принимаются и рассматриваются по мере поступления</a:t>
            </a:r>
          </a:p>
          <a:p>
            <a:pPr>
              <a:buFont typeface="Wingdings" pitchFamily="2" charset="2"/>
              <a:buChar char="§"/>
            </a:pPr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1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ulbright headli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2476</TotalTime>
  <Words>1370</Words>
  <Application>Microsoft Office PowerPoint</Application>
  <PresentationFormat>Экран (4:3)</PresentationFormat>
  <Paragraphs>199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The Fulbright Program  in Russia   Программа Фулбрайта  в России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Fulbright Program in Russia  Программа Фулбрайта в России</dc:title>
  <dc:creator>Polina Babushkina</dc:creator>
  <cp:lastModifiedBy>babushkina</cp:lastModifiedBy>
  <cp:revision>255</cp:revision>
  <dcterms:created xsi:type="dcterms:W3CDTF">2012-04-04T13:39:11Z</dcterms:created>
  <dcterms:modified xsi:type="dcterms:W3CDTF">2013-09-23T10:00:38Z</dcterms:modified>
</cp:coreProperties>
</file>